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309" r:id="rId2"/>
    <p:sldId id="314" r:id="rId3"/>
    <p:sldId id="315" r:id="rId4"/>
    <p:sldId id="316" r:id="rId5"/>
    <p:sldId id="322" r:id="rId6"/>
    <p:sldId id="329" r:id="rId7"/>
    <p:sldId id="318" r:id="rId8"/>
    <p:sldId id="319" r:id="rId9"/>
    <p:sldId id="328" r:id="rId10"/>
    <p:sldId id="320" r:id="rId11"/>
    <p:sldId id="323" r:id="rId12"/>
    <p:sldId id="321" r:id="rId13"/>
    <p:sldId id="326" r:id="rId14"/>
    <p:sldId id="317" r:id="rId15"/>
    <p:sldId id="330" r:id="rId16"/>
    <p:sldId id="325" r:id="rId17"/>
    <p:sldId id="332" r:id="rId1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4" d="100"/>
          <a:sy n="94" d="100"/>
        </p:scale>
        <p:origin x="-11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5" descr="slide footer_blue_646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8613775"/>
            <a:ext cx="91440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7" descr="slide header_64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286000" y="0"/>
            <a:ext cx="9144000" cy="15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953000" y="152400"/>
            <a:ext cx="1903413" cy="30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4D5FB7E6-CB01-3841-B40F-2158B4C5D6E3}" type="datetime1">
              <a:rPr lang="en-US"/>
              <a:pPr>
                <a:defRPr/>
              </a:pPr>
              <a:t>4/2/13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762000" y="8610600"/>
            <a:ext cx="5486400" cy="2286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Go to ”Insert (View) | Header and Footer" to add your organization, sponsor, meeting name here; then, click "Apply to All"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324600" y="8685213"/>
            <a:ext cx="531813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C99BEA69-ACBF-0B49-9614-0E712A2CEE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80725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35F4C0CC-4651-0140-8D3F-534E75C579B6}" type="datetime1">
              <a:rPr lang="en-US"/>
              <a:pPr>
                <a:defRPr/>
              </a:pPr>
              <a:t>4/2/13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Go to ”Insert (View) | Header and Footer" to add your organization, sponsor, meeting name here; then, click "Apply to All"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227E35C7-61D2-8149-B799-9A37F78983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76516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Introduce</a:t>
            </a:r>
            <a:r>
              <a:rPr lang="en-US" baseline="0" dirty="0" smtClean="0"/>
              <a:t> self to those who do not know me. Point out role, 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rPr>
              <a:t>*Title slide (does not count ;) )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rPr>
              <a:t>1: ARM, MC3E and the southern great plains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rPr>
              <a:t>2:ARM Multi-scale observing facility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rPr>
              <a:t>3: Working at 5cm in Oklahoma: Challenging but rewarding (Scott: I will talk about how careful QC and processing makes this possible and cite your LP paper)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rPr>
              <a:t>4:Rainfall retrieval technique (Scott, Adam: R(A), citing Alexander's paper and showing a simple verification plot.. 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rPr>
              <a:t>5:The challenge of precipitation verification: The rainfall threshold technique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rPr>
              <a:t>6:Radar rain map results (1)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rPr>
              <a:t>7:Radar rain map results (2)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rPr>
              <a:t>8:NU WRF Model details (Tao, Ann, Andy, Di: need)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rPr>
              <a:t>9:Model rain map results (1)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rPr>
              <a:t>10:Model rain map results (2)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rPr>
              <a:t>11: Improved model run (Tao, Ann, Andy, Di: What  ever you think will shake the model up a bit.. 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rPr>
              <a:t>12: Conclusions and Future work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Go to ”Insert (View) | Header and Footer" to add your organization, sponsor, meeting name here; then, click "Apply to All"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27E35C7-61D2-8149-B799-9A37F78983A1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3185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Model performance</a:t>
            </a:r>
            <a:r>
              <a:rPr lang="en-US" baseline="0" dirty="0" smtClean="0"/>
              <a:t>, </a:t>
            </a:r>
            <a:r>
              <a:rPr lang="en-US" baseline="0" smtClean="0"/>
              <a:t>microphysical tweak…</a:t>
            </a:r>
          </a:p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Go to ”Insert (View) | Header and Footer" to add your organization, sponsor, meeting name here; then, click "Apply to All"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27E35C7-61D2-8149-B799-9A37F78983A1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170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baseline="0" dirty="0" smtClean="0"/>
              <a:t>  last slide: </a:t>
            </a:r>
            <a:r>
              <a:rPr lang="en-US" dirty="0" smtClean="0"/>
              <a:t>Where we need to be,</a:t>
            </a:r>
            <a:r>
              <a:rPr lang="en-US" baseline="0" dirty="0" smtClean="0"/>
              <a:t> convective cell lifecycles…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Go to ”Insert (View) | Header and Footer" to add your organization, sponsor, meeting name here; then, click "Apply to All"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27E35C7-61D2-8149-B799-9A37F78983A1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638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baseline="0" dirty="0" smtClean="0"/>
              <a:t>  last slide: </a:t>
            </a:r>
            <a:r>
              <a:rPr lang="en-US" dirty="0" smtClean="0"/>
              <a:t>Where we need to be,</a:t>
            </a:r>
            <a:r>
              <a:rPr lang="en-US" baseline="0" dirty="0" smtClean="0"/>
              <a:t> convective cell lifecycles…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Go to ”Insert (View) | Header and Footer" to add your organization, sponsor, meeting name here; then, click "Apply to All"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27E35C7-61D2-8149-B799-9A37F78983A1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6381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Pretty </a:t>
            </a:r>
            <a:r>
              <a:rPr lang="en-US" dirty="0" err="1" smtClean="0"/>
              <a:t>pcitures</a:t>
            </a:r>
            <a:r>
              <a:rPr lang="en-US" dirty="0" smtClean="0"/>
              <a:t> the end, etc..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Go to ”Insert (View) | Header and Footer" to add your organization, sponsor, meeting name here; then, click "Apply to All"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27E35C7-61D2-8149-B799-9A37F78983A1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9189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baseline="0" dirty="0" smtClean="0"/>
              <a:t>  last slide: </a:t>
            </a:r>
            <a:r>
              <a:rPr lang="en-US" dirty="0" smtClean="0"/>
              <a:t>Where we need to be,</a:t>
            </a:r>
            <a:r>
              <a:rPr lang="en-US" baseline="0" dirty="0" smtClean="0"/>
              <a:t> convective cell lifecycles…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Go to ”Insert (View) | Header and Footer" to add your organization, sponsor, meeting name here; then, click "Apply to All"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27E35C7-61D2-8149-B799-9A37F78983A1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638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word on ARM and forcing data</a:t>
            </a:r>
            <a:r>
              <a:rPr lang="en-US" baseline="0" dirty="0" smtClean="0"/>
              <a:t> sets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Go to ”Insert (View) | Header and Footer" to add your organization, sponsor, meeting name here; then, click "Apply to All"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27E35C7-61D2-8149-B799-9A37F78983A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62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Failures in bridging the gap between remote sensing and</a:t>
            </a:r>
            <a:r>
              <a:rPr lang="en-US" baseline="0" dirty="0" smtClean="0"/>
              <a:t> models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Go to ”Insert (View) | Header and Footer" to add your organization, sponsor, meeting name here; then, click "Apply to All"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27E35C7-61D2-8149-B799-9A37F78983A1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851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life</a:t>
            </a:r>
            <a:r>
              <a:rPr lang="en-US" baseline="0" dirty="0" smtClean="0"/>
              <a:t> lesson, </a:t>
            </a:r>
            <a:r>
              <a:rPr lang="en-US" baseline="0" dirty="0" err="1" smtClean="0"/>
              <a:t>twpice</a:t>
            </a:r>
            <a:r>
              <a:rPr lang="en-US" baseline="0" dirty="0" smtClean="0"/>
              <a:t> and beyond..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Go to ”Insert (View) | Header and Footer" to add your organization, sponsor, meeting name here; then, click "Apply to All"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27E35C7-61D2-8149-B799-9A37F78983A1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026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QPE retrievals, R(A)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Go to ”Insert (View) | Header and Footer" to add your organization, sponsor, meeting name here; then, click "Apply to All"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27E35C7-61D2-8149-B799-9A37F78983A1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026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Morphology base</a:t>
            </a:r>
            <a:r>
              <a:rPr lang="en-US" baseline="0" dirty="0" smtClean="0"/>
              <a:t>d </a:t>
            </a:r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Go to ”Insert (View) | Header and Footer" to add your organization, sponsor, meeting name here; then, click "Apply to All"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27E35C7-61D2-8149-B799-9A37F78983A1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540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unexpected discovery!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Go to ”Insert (View) | Header and Footer" to add your organization, sponsor, meeting name here; then, click "Apply to All"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27E35C7-61D2-8149-B799-9A37F78983A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884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unexpected discovery!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Go to ”Insert (View) | Header and Footer" to add your organization, sponsor, meeting name here; then, click "Apply to All"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27E35C7-61D2-8149-B799-9A37F78983A1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884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does the model perform</a:t>
            </a:r>
            <a:r>
              <a:rPr lang="en-US" baseline="0" dirty="0" smtClean="0"/>
              <a:t> “before”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Go to ”Insert (View) | Header and Footer" to add your organization, sponsor, meeting name here; then, click "Apply to All"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27E35C7-61D2-8149-B799-9A37F78983A1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223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title header_Blue_64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0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doe_black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54963" y="6456363"/>
            <a:ext cx="960437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title footer_Blue_646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794500"/>
            <a:ext cx="9144000" cy="6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85838" y="1671638"/>
            <a:ext cx="7696200" cy="1069975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85838" y="3125788"/>
            <a:ext cx="6400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918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9F77BB-23BF-E442-B92C-214F95D1CB72}" type="datetime1">
              <a:rPr lang="en-US" smtClean="0"/>
              <a:t>4/10/13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Quantitative rainfall metrics for comparing volumetric rainfall retrievals to fine scale models, EGU 2013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07B3C0-1211-6F47-8A51-BE97099E34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52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 sz="2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D97CAF-30F5-944D-B27B-E6430B7C067C}" type="datetime1">
              <a:rPr lang="en-US" smtClean="0"/>
              <a:t>4/10/13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Quantitative rainfall metrics for comparing volumetric rainfall retrievals to fine scale models, EGU 2013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516ACF-AC69-7B4D-B6C1-EE69B476EDB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09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FF6776-21F2-B747-AC44-6E56D71A07E6}" type="datetime1">
              <a:rPr lang="en-US" smtClean="0"/>
              <a:t>4/10/13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Quantitative rainfall metrics for comparing volumetric rainfall retrievals to fine scale models, EGU 2013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36F23C-82CF-A048-96CB-EFF702FCE3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611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30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E026C7-3BAF-2540-952E-04A25ED0F8B5}" type="datetime1">
              <a:rPr lang="en-US" smtClean="0"/>
              <a:t>4/10/13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Quantitative rainfall metrics for comparing volumetric rainfall retrievals to fine scale models, EGU 2013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63215C-2705-1945-8F8C-3AAAE616D5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741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 u="none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B4B1AD-40CE-504B-81B2-8E8EFCA7B347}" type="datetime1">
              <a:rPr lang="en-US" smtClean="0"/>
              <a:t>4/10/13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Quantitative rainfall metrics for comparing volumetric rainfall retrievals to fine scale models, EGU 2013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AC713A-BB60-BF4A-AD17-0653A45004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650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F2BD2A-561C-AF4D-A380-AA8365C9CCFE}" type="datetime1">
              <a:rPr lang="en-US" smtClean="0"/>
              <a:t>4/10/13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Quantitative rainfall metrics for comparing volumetric rainfall retrievals to fine scale models, EGU 2013</a:t>
            </a: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BA7090-D678-FD46-9E9E-9072005CEE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753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6992A2-5DD4-9D44-AE8A-B8D4C2B88A0F}" type="datetime1">
              <a:rPr lang="en-US" smtClean="0"/>
              <a:t>4/10/13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Quantitative rainfall metrics for comparing volumetric rainfall retrievals to fine scale models, EGU 2013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4C9E5F-26D9-DD48-BF90-4D4CA52D2C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916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9F65E2-7F95-3940-93B9-93631E03D1EF}" type="datetime1">
              <a:rPr lang="en-US" smtClean="0"/>
              <a:t>4/10/13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Quantitative rainfall metrics for comparing volumetric rainfall retrievals to fine scale models, EGU 2013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D04DA6-8196-9A47-BE87-839A2DC122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398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479550"/>
          </a:xfrm>
        </p:spPr>
        <p:txBody>
          <a:bodyPr/>
          <a:lstStyle>
            <a:lvl1pPr algn="l">
              <a:defRPr sz="26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52601"/>
            <a:ext cx="3008313" cy="4419600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CCD049-69AF-0242-8C71-DCD5486DE867}" type="datetime1">
              <a:rPr lang="en-US" smtClean="0"/>
              <a:t>4/10/13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Quantitative rainfall metrics for comparing volumetric rainfall retrievals to fine scale models, EGU 2013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39CF45-CD26-4141-81F2-9351C3743F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89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6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A13C3E-2707-5A45-8E00-176B3FA34892}" type="datetime1">
              <a:rPr lang="en-US" smtClean="0"/>
              <a:t>4/10/13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Quantitative rainfall metrics for comparing volumetric rainfall retrievals to fine scale models, EGU 2013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652897-DFD9-C448-A725-7CD030D254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850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5" descr="slide footer_blue_646.jp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24600"/>
            <a:ext cx="91440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010400" y="6572250"/>
            <a:ext cx="13716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Calibri" charset="0"/>
              </a:defRPr>
            </a:lvl1pPr>
          </a:lstStyle>
          <a:p>
            <a:pPr>
              <a:defRPr/>
            </a:pPr>
            <a:fld id="{55F08F21-1B45-D946-8C23-DFFBC394CE32}" type="datetime1">
              <a:rPr lang="en-US" smtClean="0"/>
              <a:t>4/10/13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57225" y="6307138"/>
            <a:ext cx="5942013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900">
                <a:latin typeface="Calibri" charset="0"/>
              </a:defRPr>
            </a:lvl1pPr>
          </a:lstStyle>
          <a:p>
            <a:pPr>
              <a:defRPr/>
            </a:pPr>
            <a:r>
              <a:rPr lang="en-US" smtClean="0"/>
              <a:t>Quantitative rainfall metrics for comparing volumetric rainfall retrievals to fine scale models, EGU 2013</a:t>
            </a: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489700"/>
            <a:ext cx="38417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>
                <a:latin typeface="Calibri" charset="0"/>
              </a:defRPr>
            </a:lvl1pPr>
          </a:lstStyle>
          <a:p>
            <a:pPr>
              <a:defRPr/>
            </a:pPr>
            <a:fld id="{D5B578D7-5918-2F4B-87B7-0E961CFC55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2" name="Picture 7" descr="slide header_646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5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Trebuchet M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1F497D"/>
        </a:buClr>
        <a:buFont typeface="Wingdings" charset="0"/>
        <a:buChar char="§"/>
        <a:defRPr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1F497D"/>
        </a:buClr>
        <a:buChar char="–"/>
        <a:defRPr sz="16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1F497D"/>
        </a:buClr>
        <a:buChar char="•"/>
        <a:defRPr sz="1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1F497D"/>
        </a:buClr>
        <a:buChar char="–"/>
        <a:defRPr sz="14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1F497D"/>
        </a:buClr>
        <a:buFont typeface="Arial" charset="0"/>
        <a:buChar char="»"/>
        <a:defRPr sz="14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Font typeface="Arial" charset="0"/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Font typeface="Arial" charset="0"/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Font typeface="Arial" charset="0"/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1F497D"/>
        </a:buClr>
        <a:buFont typeface="Arial" charset="0"/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hyperlink" Target="http://www.arm.gov/data/vaps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6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381000" y="1066800"/>
            <a:ext cx="8382000" cy="1069975"/>
          </a:xfrm>
        </p:spPr>
        <p:txBody>
          <a:bodyPr/>
          <a:lstStyle/>
          <a:p>
            <a:r>
              <a:rPr lang="en-US" sz="2800" dirty="0">
                <a:latin typeface="Arial Narrow" pitchFamily="34" charset="0"/>
              </a:rPr>
              <a:t>Quantitative rainfall metrics for comparing </a:t>
            </a:r>
            <a:r>
              <a:rPr lang="en-US" sz="2800" dirty="0" smtClean="0">
                <a:latin typeface="Arial Narrow" pitchFamily="34" charset="0"/>
              </a:rPr>
              <a:t>volumetric rainfall retrievals to </a:t>
            </a:r>
            <a:r>
              <a:rPr lang="en-US" sz="2800" dirty="0">
                <a:latin typeface="Arial Narrow" pitchFamily="34" charset="0"/>
              </a:rPr>
              <a:t>fine scale models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2209800" y="6097588"/>
            <a:ext cx="6934200" cy="455612"/>
          </a:xfrm>
        </p:spPr>
        <p:txBody>
          <a:bodyPr/>
          <a:lstStyle/>
          <a:p>
            <a:r>
              <a:rPr lang="en-US" i="1" dirty="0"/>
              <a:t>Scott </a:t>
            </a:r>
            <a:r>
              <a:rPr lang="en-US" i="1" dirty="0" smtClean="0"/>
              <a:t>Collis, </a:t>
            </a:r>
            <a:r>
              <a:rPr lang="en-US" i="1" dirty="0"/>
              <a:t>Wei-</a:t>
            </a:r>
            <a:r>
              <a:rPr lang="en-US" i="1" dirty="0" err="1"/>
              <a:t>Kuo</a:t>
            </a:r>
            <a:r>
              <a:rPr lang="en-US" i="1" dirty="0"/>
              <a:t> </a:t>
            </a:r>
            <a:r>
              <a:rPr lang="en-US" i="1" dirty="0" smtClean="0"/>
              <a:t>Tao, </a:t>
            </a:r>
            <a:r>
              <a:rPr lang="en-US" i="1" dirty="0"/>
              <a:t>Scott </a:t>
            </a:r>
            <a:r>
              <a:rPr lang="en-US" i="1" dirty="0" err="1" smtClean="0"/>
              <a:t>Giangrande</a:t>
            </a:r>
            <a:r>
              <a:rPr lang="en-US" i="1" dirty="0" smtClean="0"/>
              <a:t>, </a:t>
            </a:r>
            <a:r>
              <a:rPr lang="en-US" i="1" dirty="0"/>
              <a:t>Ann </a:t>
            </a:r>
            <a:r>
              <a:rPr lang="en-US" i="1" dirty="0" err="1"/>
              <a:t>Fridlind</a:t>
            </a:r>
            <a:r>
              <a:rPr lang="en-US" i="1" dirty="0"/>
              <a:t> </a:t>
            </a:r>
            <a:r>
              <a:rPr lang="en-US" i="1" dirty="0" smtClean="0"/>
              <a:t>, Di Wu, </a:t>
            </a:r>
            <a:r>
              <a:rPr lang="en-US" i="1" dirty="0"/>
              <a:t>Adam </a:t>
            </a:r>
            <a:r>
              <a:rPr lang="en-US" i="1" dirty="0" err="1" smtClean="0"/>
              <a:t>Theisen</a:t>
            </a:r>
            <a:r>
              <a:rPr lang="en-US" i="1" dirty="0" smtClean="0"/>
              <a:t>, </a:t>
            </a:r>
            <a:r>
              <a:rPr lang="en-US" i="1" dirty="0"/>
              <a:t>and Michael </a:t>
            </a:r>
            <a:r>
              <a:rPr lang="en-US" i="1" dirty="0" smtClean="0"/>
              <a:t>Jensen.</a:t>
            </a:r>
            <a:endParaRPr lang="en-US" i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759825" y="6489700"/>
            <a:ext cx="384175" cy="365125"/>
          </a:xfrm>
        </p:spPr>
        <p:txBody>
          <a:bodyPr/>
          <a:lstStyle/>
          <a:p>
            <a:pPr>
              <a:defRPr/>
            </a:pPr>
            <a:fld id="{0BAC713A-BB60-BF4A-AD17-0653A45004C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838200" y="2057400"/>
            <a:ext cx="7543800" cy="3938144"/>
          </a:xfrm>
          <a:prstGeom prst="rect">
            <a:avLst/>
          </a:prstGeom>
        </p:spPr>
      </p:pic>
      <p:pic>
        <p:nvPicPr>
          <p:cNvPr id="9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19800"/>
            <a:ext cx="2260600" cy="71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7384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3810000" cy="4525963"/>
          </a:xfrm>
        </p:spPr>
        <p:txBody>
          <a:bodyPr/>
          <a:lstStyle/>
          <a:p>
            <a:r>
              <a:rPr lang="en-US" dirty="0" smtClean="0"/>
              <a:t>The previous plot was for a single time step.</a:t>
            </a:r>
          </a:p>
          <a:p>
            <a:r>
              <a:rPr lang="en-US" dirty="0" smtClean="0"/>
              <a:t>Does the dual peaked feature persist in time, develop or is it a result of cherry picking data?</a:t>
            </a:r>
          </a:p>
          <a:p>
            <a:r>
              <a:rPr lang="en-US" dirty="0" smtClean="0"/>
              <a:t>We ran our analysis over the whole may 20</a:t>
            </a:r>
            <a:r>
              <a:rPr lang="en-US" baseline="30000" dirty="0" smtClean="0"/>
              <a:t>th</a:t>
            </a:r>
            <a:r>
              <a:rPr lang="en-US" dirty="0" smtClean="0"/>
              <a:t> event as observed by our C-Band system.</a:t>
            </a:r>
          </a:p>
          <a:p>
            <a:r>
              <a:rPr lang="en-US" dirty="0" smtClean="0"/>
              <a:t>We did the dual Gaussian fit (two pass) for all these times.</a:t>
            </a:r>
          </a:p>
          <a:p>
            <a:r>
              <a:rPr lang="en-US" dirty="0" smtClean="0"/>
              <a:t>Interesting evolution with separation occurring evolving in a </a:t>
            </a:r>
            <a:r>
              <a:rPr lang="en-US" b="1" dirty="0" smtClean="0"/>
              <a:t>smooth fashion </a:t>
            </a:r>
            <a:r>
              <a:rPr lang="en-US" dirty="0" smtClean="0"/>
              <a:t> throughout storm!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Quantitative rainfall metrics for comparing volumetric rainfall retrievals to fine scale models, EGU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36F23C-82CF-A048-96CB-EFF702FCE379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r>
              <a:rPr lang="en-US" dirty="0" smtClean="0"/>
              <a:t>Temporal continuity!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62401" y="914400"/>
            <a:ext cx="51816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786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Quantitative rainfall metrics for comparing volumetric rainfall retrievals to fine scale models, EGU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36F23C-82CF-A048-96CB-EFF702FCE379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304800" y="304800"/>
            <a:ext cx="9781368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rebuchet MS" pitchFamily="34" charset="0"/>
                <a:ea typeface="ＭＳ Ｐゴシック" charset="-128"/>
                <a:cs typeface="ＭＳ Ｐゴシック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rebuchet MS" pitchFamily="34" charset="0"/>
                <a:ea typeface="ＭＳ Ｐゴシック" charset="-128"/>
                <a:cs typeface="ＭＳ Ｐゴシック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rebuchet MS" pitchFamily="34" charset="0"/>
                <a:ea typeface="ＭＳ Ｐゴシック" charset="-128"/>
                <a:cs typeface="ＭＳ Ｐゴシック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rebuchet MS" pitchFamily="34" charset="0"/>
                <a:ea typeface="ＭＳ Ｐゴシック" charset="-128"/>
                <a:cs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rebuchet MS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rebuchet MS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rebuchet MS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2"/>
                </a:solidFill>
                <a:latin typeface="Trebuchet MS" pitchFamily="34" charset="0"/>
              </a:defRPr>
            </a:lvl9pPr>
          </a:lstStyle>
          <a:p>
            <a:r>
              <a:rPr lang="en-US" dirty="0" smtClean="0"/>
              <a:t>MC3E WRF Simulations: NASA Unified WRF (NU-WRF)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0" y="838200"/>
            <a:ext cx="91440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Di Wu, Wei</a:t>
            </a:r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</a:rPr>
              <a:t>-</a:t>
            </a:r>
            <a:r>
              <a:rPr lang="en-US" sz="2400" dirty="0" err="1" smtClean="0">
                <a:solidFill>
                  <a:schemeClr val="bg2">
                    <a:lumMod val="10000"/>
                  </a:schemeClr>
                </a:solidFill>
              </a:rPr>
              <a:t>Kuo</a:t>
            </a:r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</a:rPr>
              <a:t> Tao, Toshihisa Matsui, 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Stephen </a:t>
            </a:r>
            <a:r>
              <a:rPr lang="en-US" sz="2400" dirty="0" smtClean="0">
                <a:solidFill>
                  <a:schemeClr val="bg2">
                    <a:lumMod val="10000"/>
                  </a:schemeClr>
                </a:solidFill>
              </a:rPr>
              <a:t>Lang</a:t>
            </a:r>
            <a:endParaRPr lang="en-US" sz="24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191000" y="1783511"/>
            <a:ext cx="4592995" cy="40076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 smtClean="0">
                <a:solidFill>
                  <a:srgbClr val="151515"/>
                </a:solidFill>
                <a:latin typeface="Times New Roman"/>
              </a:rPr>
              <a:t>Three domains: 18, 6, and </a:t>
            </a:r>
            <a:r>
              <a:rPr lang="en-US" sz="2000" b="1" dirty="0" smtClean="0">
                <a:solidFill>
                  <a:srgbClr val="151515"/>
                </a:solidFill>
                <a:latin typeface="Times New Roman"/>
              </a:rPr>
              <a:t>2 km</a:t>
            </a:r>
            <a:r>
              <a:rPr lang="en-US" sz="2000" dirty="0" smtClean="0">
                <a:solidFill>
                  <a:srgbClr val="151515"/>
                </a:solidFill>
                <a:latin typeface="Times New Roman"/>
              </a:rPr>
              <a:t>, and 40 vertical layers.</a:t>
            </a:r>
          </a:p>
          <a:p>
            <a:pPr algn="l"/>
            <a:r>
              <a:rPr lang="en-US" sz="2000" dirty="0" smtClean="0">
                <a:solidFill>
                  <a:srgbClr val="151515"/>
                </a:solidFill>
                <a:latin typeface="Times New Roman"/>
              </a:rPr>
              <a:t>Physics: </a:t>
            </a:r>
          </a:p>
          <a:p>
            <a:pPr algn="l"/>
            <a:r>
              <a:rPr lang="en-US" sz="2000" dirty="0" smtClean="0">
                <a:solidFill>
                  <a:srgbClr val="151515"/>
                </a:solidFill>
                <a:latin typeface="Times New Roman"/>
              </a:rPr>
              <a:t>	Goddard Microphysics scheme</a:t>
            </a:r>
          </a:p>
          <a:p>
            <a:pPr algn="l"/>
            <a:r>
              <a:rPr lang="en-US" sz="2000" dirty="0" smtClean="0">
                <a:solidFill>
                  <a:srgbClr val="151515"/>
                </a:solidFill>
                <a:latin typeface="Times New Roman"/>
              </a:rPr>
              <a:t>	</a:t>
            </a:r>
            <a:r>
              <a:rPr lang="en-US" sz="2000" dirty="0" err="1" smtClean="0">
                <a:solidFill>
                  <a:srgbClr val="151515"/>
                </a:solidFill>
                <a:latin typeface="Times New Roman"/>
              </a:rPr>
              <a:t>Grell-Devenyi</a:t>
            </a:r>
            <a:r>
              <a:rPr lang="en-US" sz="2000" dirty="0" smtClean="0">
                <a:solidFill>
                  <a:srgbClr val="151515"/>
                </a:solidFill>
                <a:latin typeface="Times New Roman"/>
              </a:rPr>
              <a:t> ensemble cumulus     	scheme (for outer most domain only)</a:t>
            </a:r>
          </a:p>
          <a:p>
            <a:pPr algn="l"/>
            <a:r>
              <a:rPr lang="en-US" sz="2000" dirty="0" smtClean="0">
                <a:solidFill>
                  <a:srgbClr val="151515"/>
                </a:solidFill>
                <a:latin typeface="Times New Roman"/>
              </a:rPr>
              <a:t>	Goddard Radiation schemes</a:t>
            </a:r>
          </a:p>
          <a:p>
            <a:pPr algn="l"/>
            <a:r>
              <a:rPr lang="en-US" sz="2000" dirty="0" smtClean="0">
                <a:solidFill>
                  <a:srgbClr val="151515"/>
                </a:solidFill>
                <a:latin typeface="Times New Roman"/>
              </a:rPr>
              <a:t>	MYJ planetary boundary layer scheme </a:t>
            </a:r>
          </a:p>
          <a:p>
            <a:pPr algn="l"/>
            <a:r>
              <a:rPr lang="en-US" sz="2000" dirty="0" smtClean="0">
                <a:solidFill>
                  <a:srgbClr val="151515"/>
                </a:solidFill>
                <a:latin typeface="Times New Roman"/>
              </a:rPr>
              <a:t>	Noah surface scheme </a:t>
            </a:r>
          </a:p>
          <a:p>
            <a:pPr algn="l"/>
            <a:r>
              <a:rPr lang="en-US" sz="2000" dirty="0" smtClean="0">
                <a:solidFill>
                  <a:srgbClr val="151515"/>
                </a:solidFill>
                <a:latin typeface="Times New Roman"/>
              </a:rPr>
              <a:t>	Eta surface layer scheme</a:t>
            </a:r>
          </a:p>
          <a:p>
            <a:pPr algn="l"/>
            <a:r>
              <a:rPr lang="en-US" sz="2000" dirty="0" smtClean="0">
                <a:solidFill>
                  <a:srgbClr val="151515"/>
                </a:solidFill>
                <a:latin typeface="Times New Roman"/>
              </a:rPr>
              <a:t>Initial condition (NARR)</a:t>
            </a:r>
            <a:endParaRPr lang="en-US" sz="1600" dirty="0" smtClean="0">
              <a:solidFill>
                <a:srgbClr val="151515"/>
              </a:solidFill>
              <a:latin typeface="Times New Roman"/>
            </a:endParaRPr>
          </a:p>
          <a:p>
            <a:r>
              <a:rPr lang="en-US" sz="1600" dirty="0" smtClean="0">
                <a:solidFill>
                  <a:srgbClr val="151515"/>
                </a:solidFill>
                <a:latin typeface="Times New Roman"/>
              </a:rPr>
              <a:t>	</a:t>
            </a:r>
            <a:endParaRPr lang="en-US" sz="2000" dirty="0" smtClean="0">
              <a:solidFill>
                <a:srgbClr val="151515"/>
              </a:solidFill>
              <a:latin typeface="Times New Roman"/>
            </a:endParaRPr>
          </a:p>
        </p:txBody>
      </p:sp>
      <p:pic>
        <p:nvPicPr>
          <p:cNvPr id="9" name="Picture 8" descr="projection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2240711"/>
            <a:ext cx="3680978" cy="309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60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r>
              <a:rPr lang="en-US" dirty="0" err="1" smtClean="0"/>
              <a:t>Rainmap</a:t>
            </a:r>
            <a:r>
              <a:rPr lang="en-US" dirty="0" smtClean="0"/>
              <a:t> results from NU-WRF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3733800" cy="4525963"/>
          </a:xfrm>
        </p:spPr>
        <p:txBody>
          <a:bodyPr/>
          <a:lstStyle/>
          <a:p>
            <a:r>
              <a:rPr lang="en-US" dirty="0" smtClean="0"/>
              <a:t>Single peak at low rain rate.</a:t>
            </a:r>
          </a:p>
          <a:p>
            <a:r>
              <a:rPr lang="en-US" dirty="0" smtClean="0"/>
              <a:t>Smooth transition from convective rain rates to </a:t>
            </a:r>
            <a:r>
              <a:rPr lang="en-US" dirty="0" err="1" smtClean="0"/>
              <a:t>stratiform</a:t>
            </a:r>
            <a:r>
              <a:rPr lang="en-US" dirty="0" smtClean="0"/>
              <a:t> rain rates.</a:t>
            </a:r>
          </a:p>
          <a:p>
            <a:r>
              <a:rPr lang="en-US" dirty="0" smtClean="0"/>
              <a:t>This is reflected in N(R), A(R) and mean rain rate.</a:t>
            </a:r>
          </a:p>
          <a:p>
            <a:r>
              <a:rPr lang="en-US" dirty="0" smtClean="0"/>
              <a:t>So why is this so? </a:t>
            </a:r>
          </a:p>
          <a:p>
            <a:r>
              <a:rPr lang="en-US" dirty="0" smtClean="0"/>
              <a:t>These metrics provide an </a:t>
            </a:r>
            <a:r>
              <a:rPr lang="en-US" b="1" dirty="0" smtClean="0"/>
              <a:t>observational target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They are indirectly </a:t>
            </a:r>
            <a:r>
              <a:rPr lang="en-US" dirty="0" err="1" smtClean="0"/>
              <a:t>microphysically</a:t>
            </a:r>
            <a:r>
              <a:rPr lang="en-US" dirty="0" smtClean="0"/>
              <a:t> related. While microphysical insight is difficult they at least allow us to examine, objectively, the veracity of the model.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Quantitative rainfall metrics for comparing volumetric rainfall retrievals to fine scale models, EGU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36F23C-82CF-A048-96CB-EFF702FCE379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454" y="1066800"/>
            <a:ext cx="5258746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26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Rainmap</a:t>
            </a:r>
            <a:r>
              <a:rPr lang="en-US" dirty="0" smtClean="0"/>
              <a:t> results from the Radar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Quantitative rainfall metrics for comparing volumetric rainfall retrievals to fine scale models, EGU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36F23C-82CF-A048-96CB-EFF702FCE379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134" y="1143000"/>
            <a:ext cx="5178866" cy="4940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100" y="1066799"/>
            <a:ext cx="5245100" cy="5003483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3733800" cy="4525963"/>
          </a:xfrm>
        </p:spPr>
        <p:txBody>
          <a:bodyPr/>
          <a:lstStyle/>
          <a:p>
            <a:r>
              <a:rPr lang="en-US" dirty="0" smtClean="0"/>
              <a:t>Single peak at low rain rate.</a:t>
            </a:r>
          </a:p>
          <a:p>
            <a:r>
              <a:rPr lang="en-US" dirty="0" smtClean="0"/>
              <a:t>Smooth transition from convective rain rates to </a:t>
            </a:r>
            <a:r>
              <a:rPr lang="en-US" dirty="0" err="1" smtClean="0"/>
              <a:t>stratiform</a:t>
            </a:r>
            <a:r>
              <a:rPr lang="en-US" dirty="0" smtClean="0"/>
              <a:t> rain rates.</a:t>
            </a:r>
          </a:p>
          <a:p>
            <a:r>
              <a:rPr lang="en-US" dirty="0" smtClean="0"/>
              <a:t>This is reflected in N(R), A(R) and mean rain rate.</a:t>
            </a:r>
          </a:p>
          <a:p>
            <a:r>
              <a:rPr lang="en-US" dirty="0" smtClean="0"/>
              <a:t>So why is this so? </a:t>
            </a:r>
          </a:p>
          <a:p>
            <a:r>
              <a:rPr lang="en-US" dirty="0" smtClean="0"/>
              <a:t>These metrics provide an </a:t>
            </a:r>
            <a:r>
              <a:rPr lang="en-US" b="1" dirty="0" smtClean="0"/>
              <a:t>observational target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They are indirectly </a:t>
            </a:r>
            <a:r>
              <a:rPr lang="en-US" dirty="0" err="1" smtClean="0"/>
              <a:t>microphysically</a:t>
            </a:r>
            <a:r>
              <a:rPr lang="en-US" dirty="0" smtClean="0"/>
              <a:t> related. While microphysical insight is difficult they at least allow us to examine, objectively, the veracity of the model.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279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Quantitative rainfall metrics for comparing volumetric rainfall retrievals to fine scale models, EGU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36F23C-82CF-A048-96CB-EFF702FCE379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Rainmap</a:t>
            </a:r>
            <a:r>
              <a:rPr lang="en-US" dirty="0" smtClean="0"/>
              <a:t> results from the WRF output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990600"/>
            <a:ext cx="5454986" cy="54102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228600" y="1143000"/>
            <a:ext cx="3733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charset="0"/>
              <a:buChar char="§"/>
              <a:defRPr sz="18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mtClean="0"/>
              <a:t>Single peak at low rain rate.</a:t>
            </a:r>
          </a:p>
          <a:p>
            <a:r>
              <a:rPr lang="en-US" smtClean="0"/>
              <a:t>Smooth transition from convective rain rates to stratiform rain rates.</a:t>
            </a:r>
          </a:p>
          <a:p>
            <a:r>
              <a:rPr lang="en-US" smtClean="0"/>
              <a:t>This is reflected in N(R), A(R) and mean rain rate.</a:t>
            </a:r>
          </a:p>
          <a:p>
            <a:r>
              <a:rPr lang="en-US" smtClean="0"/>
              <a:t>So why is this so? </a:t>
            </a:r>
          </a:p>
          <a:p>
            <a:r>
              <a:rPr lang="en-US" smtClean="0"/>
              <a:t>These metrics provide an </a:t>
            </a:r>
            <a:r>
              <a:rPr lang="en-US" b="1" smtClean="0"/>
              <a:t>observational target</a:t>
            </a:r>
            <a:r>
              <a:rPr lang="en-US" smtClean="0"/>
              <a:t>.</a:t>
            </a:r>
          </a:p>
          <a:p>
            <a:r>
              <a:rPr lang="en-US" smtClean="0"/>
              <a:t>They are indirectly microphysically related. While microphysical insight is difficult they at least allow us to examine, objectively, the veracity of the model.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582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Rainmap</a:t>
            </a:r>
            <a:r>
              <a:rPr lang="en-US" dirty="0" smtClean="0"/>
              <a:t> results from the WRF output (Morrison)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Quantitative rainfall metrics for comparing volumetric rainfall retrievals to fine scale models, EGU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36F23C-82CF-A048-96CB-EFF702FCE379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134" y="1143000"/>
            <a:ext cx="5178866" cy="4940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1066799"/>
            <a:ext cx="5245100" cy="50034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0" y="1066800"/>
            <a:ext cx="5334000" cy="5030356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3733800" cy="4525963"/>
          </a:xfrm>
        </p:spPr>
        <p:txBody>
          <a:bodyPr/>
          <a:lstStyle/>
          <a:p>
            <a:r>
              <a:rPr lang="en-US" dirty="0" smtClean="0"/>
              <a:t>Better transition from convective rain rates to </a:t>
            </a:r>
            <a:r>
              <a:rPr lang="en-US" dirty="0" err="1" smtClean="0"/>
              <a:t>stratiform</a:t>
            </a:r>
            <a:r>
              <a:rPr lang="en-US" dirty="0" smtClean="0"/>
              <a:t> rain rates.</a:t>
            </a:r>
          </a:p>
          <a:p>
            <a:r>
              <a:rPr lang="en-US" dirty="0" smtClean="0"/>
              <a:t>This is </a:t>
            </a:r>
            <a:r>
              <a:rPr lang="en-US" i="1" dirty="0" smtClean="0"/>
              <a:t>somewhat</a:t>
            </a:r>
            <a:r>
              <a:rPr lang="en-US" dirty="0" smtClean="0"/>
              <a:t> reflected in N(R), A(R) and mean rain rate.</a:t>
            </a:r>
          </a:p>
          <a:p>
            <a:r>
              <a:rPr lang="en-US" dirty="0" smtClean="0"/>
              <a:t>Super FRESH! Only a limited number of time steps studied due to bad hotel internet! </a:t>
            </a:r>
          </a:p>
          <a:p>
            <a:r>
              <a:rPr lang="en-US" dirty="0" smtClean="0"/>
              <a:t>These metrics provide an </a:t>
            </a:r>
            <a:r>
              <a:rPr lang="en-US" b="1" dirty="0" smtClean="0"/>
              <a:t>observational target</a:t>
            </a:r>
            <a:r>
              <a:rPr lang="en-US" dirty="0" smtClean="0"/>
              <a:t>.</a:t>
            </a:r>
          </a:p>
          <a:p>
            <a:r>
              <a:rPr lang="en-US" dirty="0" smtClean="0"/>
              <a:t>So </a:t>
            </a:r>
            <a:r>
              <a:rPr lang="en-US" b="1" i="1" dirty="0" smtClean="0">
                <a:solidFill>
                  <a:schemeClr val="accent3"/>
                </a:solidFill>
              </a:rPr>
              <a:t>why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smtClean="0"/>
              <a:t>is the Morrison microphysical scheme generating a different storm morphology to the Goddard Scheme?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45551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838200"/>
          </a:xfrm>
        </p:spPr>
        <p:txBody>
          <a:bodyPr/>
          <a:lstStyle/>
          <a:p>
            <a:r>
              <a:rPr lang="en-US" dirty="0" smtClean="0"/>
              <a:t>Is this too simple? Do you think you can do better? I bet you can! All the code is available as an </a:t>
            </a:r>
            <a:r>
              <a:rPr lang="en-US" dirty="0" err="1" smtClean="0"/>
              <a:t>iPython</a:t>
            </a:r>
            <a:r>
              <a:rPr lang="en-US" dirty="0" smtClean="0"/>
              <a:t> notebook! (apologies for the </a:t>
            </a:r>
            <a:r>
              <a:rPr lang="en-US" dirty="0" err="1" smtClean="0"/>
              <a:t>bit.ly</a:t>
            </a:r>
            <a:r>
              <a:rPr lang="en-US" dirty="0" smtClean="0"/>
              <a:t> link)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Quantitative rainfall metrics for comparing volumetric rainfall retrievals to fine scale models, EGU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36F23C-82CF-A048-96CB-EFF702FCE379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r>
              <a:rPr lang="en-US" dirty="0" smtClean="0"/>
              <a:t>Advertisements!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57200" y="21336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charset="0"/>
              <a:buChar char="§"/>
              <a:defRPr sz="18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smtClean="0"/>
              <a:t>LP Phase processing, Attenuation Calculation and rainfall calculation were performed using the Python-ARM Radar Toolkit </a:t>
            </a:r>
            <a:r>
              <a:rPr lang="en-US" dirty="0" err="1" smtClean="0"/>
              <a:t>Py</a:t>
            </a:r>
            <a:r>
              <a:rPr lang="en-US" dirty="0" smtClean="0"/>
              <a:t>-ART. Which I am pleased to announce (</a:t>
            </a:r>
            <a:r>
              <a:rPr lang="en-US" b="1" dirty="0" smtClean="0"/>
              <a:t>FOR THE FIRST TIME) </a:t>
            </a:r>
            <a:r>
              <a:rPr lang="en-US" dirty="0" smtClean="0"/>
              <a:t>the public release!  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57200" y="4038600"/>
            <a:ext cx="8229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charset="0"/>
              <a:buChar char="§"/>
              <a:defRPr sz="18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smtClean="0"/>
              <a:t>LP Phase processing, Attenuation Calculation and rainfall calculation were performed using the Python-ARM Radar Toolkit </a:t>
            </a:r>
            <a:r>
              <a:rPr lang="en-US" dirty="0" err="1" smtClean="0"/>
              <a:t>Py</a:t>
            </a:r>
            <a:r>
              <a:rPr lang="en-US" dirty="0" smtClean="0"/>
              <a:t>-ART. Which I am pleased to announce (</a:t>
            </a:r>
            <a:r>
              <a:rPr lang="en-US" b="1" dirty="0" smtClean="0"/>
              <a:t>FOR THE FIRST TIME) </a:t>
            </a:r>
            <a:r>
              <a:rPr lang="en-US" dirty="0" smtClean="0"/>
              <a:t>the public release! 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09800" y="1411069"/>
            <a:ext cx="464780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http://</a:t>
            </a:r>
            <a:r>
              <a:rPr lang="en-US" sz="36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bit.ly</a:t>
            </a:r>
            <a:r>
              <a:rPr lang="en-US"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/16KRasg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1751828" y="3200400"/>
            <a:ext cx="6109365" cy="523220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>
              <a:defRPr/>
            </a:pPr>
            <a:r>
              <a:rPr lang="en-US" sz="2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https</a:t>
            </a:r>
            <a:r>
              <a:rPr lang="en-US" sz="28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://</a:t>
            </a:r>
            <a:r>
              <a:rPr lang="en-US" sz="2800" b="1" dirty="0" err="1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github.com</a:t>
            </a:r>
            <a:r>
              <a:rPr lang="en-US" sz="28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/ARM-DOE/</a:t>
            </a:r>
            <a:r>
              <a:rPr lang="en-US" sz="2800" b="1" dirty="0" err="1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pyart</a:t>
            </a:r>
            <a:r>
              <a:rPr lang="en-US" sz="28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</a:p>
        </p:txBody>
      </p:sp>
      <p:pic>
        <p:nvPicPr>
          <p:cNvPr id="12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5400" y="3048000"/>
            <a:ext cx="809625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ounded Rectangle 12"/>
          <p:cNvSpPr/>
          <p:nvPr/>
        </p:nvSpPr>
        <p:spPr bwMode="auto">
          <a:xfrm>
            <a:off x="1296988" y="3055938"/>
            <a:ext cx="6548437" cy="830262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en-US" b="1" dirty="0">
              <a:solidFill>
                <a:schemeClr val="tx1"/>
              </a:solidFill>
              <a:latin typeface="Arial" pitchFamily="-110" charset="-52"/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95400" y="4876800"/>
            <a:ext cx="670883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hlinkClick r:id="rId3"/>
              </a:rPr>
              <a:t>http://www.arm.gov/data/</a:t>
            </a:r>
            <a:r>
              <a:rPr lang="en-US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hlinkClick r:id="rId3"/>
              </a:rPr>
              <a:t>vaps</a:t>
            </a:r>
            <a:endParaRPr lang="en-US" sz="36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algn="ctr"/>
            <a:r>
              <a:rPr lang="en-US" sz="3600" b="1" i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(click evaluation)</a:t>
            </a:r>
            <a:endParaRPr lang="en-US" sz="3600" b="1" i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1947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46742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36F23C-82CF-A048-96CB-EFF702FCE379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0262" y="152400"/>
            <a:ext cx="24937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err="1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Danke</a:t>
            </a:r>
            <a:r>
              <a:rPr lang="en-US" sz="5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! </a:t>
            </a:r>
            <a:endParaRPr lang="en-US" sz="5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208084" y="5638800"/>
            <a:ext cx="39937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Questions?</a:t>
            </a:r>
          </a:p>
        </p:txBody>
      </p:sp>
      <p:sp>
        <p:nvSpPr>
          <p:cNvPr id="2" name="Rectangle 1"/>
          <p:cNvSpPr/>
          <p:nvPr/>
        </p:nvSpPr>
        <p:spPr>
          <a:xfrm>
            <a:off x="25400" y="632460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scollis@anl.gov</a:t>
            </a:r>
            <a:endParaRPr 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70778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ARM, MC</a:t>
            </a:r>
            <a:r>
              <a:rPr lang="en-US" baseline="30000" dirty="0" smtClean="0"/>
              <a:t>3</a:t>
            </a:r>
            <a:r>
              <a:rPr lang="en-US" dirty="0" smtClean="0"/>
              <a:t>E and the Southern Great Plains.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14400"/>
            <a:ext cx="4114800" cy="4525963"/>
          </a:xfrm>
        </p:spPr>
        <p:txBody>
          <a:bodyPr/>
          <a:lstStyle/>
          <a:p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The Atmospheric Radiation Measurement Climate Facility is a DoE user facility with the goal to improve climate 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models.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The flagship site for ARM is the Southern Great Plains site in Oklahoma, USA.</a:t>
            </a:r>
          </a:p>
          <a:p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Recently this site has hosted the Mid-latitude  Continental Convective Clouds Experiment MC</a:t>
            </a:r>
            <a:r>
              <a:rPr lang="en-US" baseline="30000" dirty="0" smtClean="0">
                <a:latin typeface="Calibri" charset="0"/>
                <a:ea typeface="ＭＳ Ｐゴシック" charset="0"/>
                <a:cs typeface="ＭＳ Ｐゴシック" charset="0"/>
              </a:rPr>
              <a:t>3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E, a joint DoE/NASA IOP involving ground and airborne in-situ and remote sensing assets.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Quantitative rainfall metrics for comparing volumetric rainfall retrievals to fine scale models, EGU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36F23C-82CF-A048-96CB-EFF702FCE379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6" name="Picture 6" descr="ARMma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70473" y="990600"/>
            <a:ext cx="4597327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twp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400" y="4800600"/>
            <a:ext cx="19304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sgp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1400" y="4800600"/>
            <a:ext cx="1828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 descr="alaska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0" y="4800600"/>
            <a:ext cx="17526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612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SGP Mult</a:t>
            </a:r>
            <a:r>
              <a:rPr lang="en-US" dirty="0" smtClean="0"/>
              <a:t>i-Scale Observing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38200"/>
            <a:ext cx="4114800" cy="838200"/>
          </a:xfrm>
        </p:spPr>
        <p:txBody>
          <a:bodyPr/>
          <a:lstStyle/>
          <a:p>
            <a:r>
              <a:rPr lang="en-US" dirty="0" smtClean="0"/>
              <a:t>The SGP site is designed to sample cloud systems at various scales.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Quantitative rainfall metrics for comparing volumetric rainfall retrievals to fine scale models, EGU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36F23C-82CF-A048-96CB-EFF702FCE379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76400" y="1524000"/>
            <a:ext cx="1416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Large Scale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09600" y="1905000"/>
            <a:ext cx="4114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charset="0"/>
              <a:buChar char="§"/>
              <a:defRPr sz="18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smtClean="0"/>
              <a:t>Synoptic coverage from the NEXRAD network including </a:t>
            </a:r>
            <a:r>
              <a:rPr lang="en-US" dirty="0" err="1" smtClean="0"/>
              <a:t>polarimetric</a:t>
            </a:r>
            <a:r>
              <a:rPr lang="en-US" dirty="0" smtClean="0"/>
              <a:t> KVNX.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676400" y="2590800"/>
            <a:ext cx="1287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Mesoscale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609600" y="2971800"/>
            <a:ext cx="4114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charset="0"/>
              <a:buChar char="§"/>
              <a:defRPr sz="18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smtClean="0"/>
              <a:t>Pol. C-Band (5cm) radar out to 120km with dense coverage pattern.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676400" y="3657600"/>
            <a:ext cx="1403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Storm scale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609600" y="4038600"/>
            <a:ext cx="4114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charset="0"/>
              <a:buChar char="§"/>
              <a:defRPr sz="18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smtClean="0"/>
              <a:t>Network of 3 X-Band (3cm) systems allowing kinematic and microphysical retrievals.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676400" y="4964668"/>
            <a:ext cx="1390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Cloud scale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609600" y="5257800"/>
            <a:ext cx="41148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charset="0"/>
              <a:buChar char="§"/>
              <a:defRPr sz="18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dirty="0" err="1" smtClean="0"/>
              <a:t>Ka</a:t>
            </a:r>
            <a:r>
              <a:rPr lang="en-US" dirty="0" smtClean="0"/>
              <a:t>/W band scanning cloud radar for observing non-precipitating and drizzling clouds out to ~30km.</a:t>
            </a:r>
            <a:endParaRPr lang="en-US" dirty="0"/>
          </a:p>
        </p:txBody>
      </p:sp>
      <p:pic>
        <p:nvPicPr>
          <p:cNvPr id="14" name="Picture 7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325" y="1096963"/>
            <a:ext cx="3343275" cy="240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733800"/>
            <a:ext cx="1316038" cy="196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4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r="18443"/>
          <a:stretch>
            <a:fillRect/>
          </a:stretch>
        </p:blipFill>
        <p:spPr bwMode="auto">
          <a:xfrm>
            <a:off x="6858000" y="3733800"/>
            <a:ext cx="17113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7783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at 5cm in Oklahoma, challenging but rewarding!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686800" cy="1905000"/>
          </a:xfrm>
        </p:spPr>
        <p:txBody>
          <a:bodyPr/>
          <a:lstStyle/>
          <a:p>
            <a:r>
              <a:rPr lang="en-US" dirty="0" smtClean="0"/>
              <a:t>Most of the US rain sensing network is at 10cm, a very weak attenuating wavelength.</a:t>
            </a:r>
          </a:p>
          <a:p>
            <a:r>
              <a:rPr lang="en-US" dirty="0" smtClean="0"/>
              <a:t>In order to gain more detail ($(4 radars) ~ $(1 radar)) and higher temporal frequency ARM uses 3 and 5cm radars. </a:t>
            </a:r>
          </a:p>
          <a:p>
            <a:r>
              <a:rPr lang="en-US" dirty="0" smtClean="0"/>
              <a:t>In OK (</a:t>
            </a:r>
            <a:r>
              <a:rPr lang="en-US" dirty="0" err="1" smtClean="0"/>
              <a:t>ie</a:t>
            </a:r>
            <a:r>
              <a:rPr lang="en-US" dirty="0" smtClean="0"/>
              <a:t> heavy precipitation) this raises the challenge of dealing with attenuation in reflectivity and differential reflectivity, however we get a nice bonus that </a:t>
            </a:r>
            <a:r>
              <a:rPr lang="en-US" dirty="0" err="1" smtClean="0"/>
              <a:t>polarimetric</a:t>
            </a:r>
            <a:r>
              <a:rPr lang="en-US" dirty="0" smtClean="0"/>
              <a:t> phase measures are much more sensitive!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Quantitative rainfall metrics for comparing volumetric rainfall retrievals to fine scale models, EGU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36F23C-82CF-A048-96CB-EFF702FCE37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6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600" y="3099476"/>
            <a:ext cx="7239000" cy="3437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4068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Rainfall rate retrieval</a:t>
            </a:r>
            <a:br>
              <a:rPr lang="en-US" dirty="0" smtClean="0"/>
            </a:br>
            <a:r>
              <a:rPr lang="en-US" dirty="0" smtClean="0"/>
              <a:t> technique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4114800" cy="4525963"/>
          </a:xfrm>
        </p:spPr>
        <p:txBody>
          <a:bodyPr/>
          <a:lstStyle/>
          <a:p>
            <a:r>
              <a:rPr lang="en-US" dirty="0" smtClean="0"/>
              <a:t>Reflectivity (Z) is ~D</a:t>
            </a:r>
            <a:r>
              <a:rPr lang="en-US" baseline="30000" dirty="0" smtClean="0"/>
              <a:t>6</a:t>
            </a:r>
            <a:r>
              <a:rPr lang="en-US" dirty="0" smtClean="0"/>
              <a:t> so sensitive to changes in DSD (</a:t>
            </a:r>
            <a:r>
              <a:rPr lang="en-US" dirty="0" err="1" smtClean="0"/>
              <a:t>ie</a:t>
            </a:r>
            <a:r>
              <a:rPr lang="en-US" dirty="0" smtClean="0"/>
              <a:t> same Z could be many rain rates)</a:t>
            </a:r>
            <a:r>
              <a:rPr lang="en-US" dirty="0" smtClean="0"/>
              <a:t>.</a:t>
            </a:r>
          </a:p>
          <a:p>
            <a:r>
              <a:rPr lang="en-US" dirty="0" smtClean="0"/>
              <a:t>Specific differential phase (</a:t>
            </a:r>
            <a:r>
              <a:rPr lang="en-US" dirty="0" err="1" smtClean="0"/>
              <a:t>K</a:t>
            </a:r>
            <a:r>
              <a:rPr lang="en-US" baseline="-25000" dirty="0" err="1" smtClean="0"/>
              <a:t>dp</a:t>
            </a:r>
            <a:r>
              <a:rPr lang="en-US" dirty="0" smtClean="0"/>
              <a:t>) is a non-attenuating, calibration insensitive  moment however is gradient based so </a:t>
            </a:r>
            <a:r>
              <a:rPr lang="en-US" dirty="0" smtClean="0"/>
              <a:t>noise prone and not useful at low R.</a:t>
            </a:r>
          </a:p>
          <a:p>
            <a:r>
              <a:rPr lang="en-US" dirty="0" smtClean="0"/>
              <a:t>Solution! </a:t>
            </a:r>
            <a:r>
              <a:rPr lang="en-US" dirty="0" smtClean="0"/>
              <a:t>Retrieve specific attenuation (A) using </a:t>
            </a:r>
            <a:r>
              <a:rPr lang="en-US" dirty="0" err="1" smtClean="0"/>
              <a:t>K</a:t>
            </a:r>
            <a:r>
              <a:rPr lang="en-US" baseline="-25000" dirty="0" err="1" smtClean="0"/>
              <a:t>dp</a:t>
            </a:r>
            <a:r>
              <a:rPr lang="en-US" baseline="-25000" dirty="0" smtClean="0"/>
              <a:t> </a:t>
            </a:r>
            <a:r>
              <a:rPr lang="en-US" dirty="0" smtClean="0"/>
              <a:t>and a self consistency with Z (a Z-PHI like technique after </a:t>
            </a:r>
            <a:r>
              <a:rPr lang="en-US" dirty="0" err="1" smtClean="0"/>
              <a:t>Bringi</a:t>
            </a:r>
            <a:r>
              <a:rPr lang="en-US" dirty="0" smtClean="0"/>
              <a:t> et al) which natural folds in available </a:t>
            </a:r>
            <a:r>
              <a:rPr lang="en-US" dirty="0" err="1" smtClean="0"/>
              <a:t>polarimetric</a:t>
            </a:r>
            <a:r>
              <a:rPr lang="en-US" dirty="0" smtClean="0"/>
              <a:t> data. </a:t>
            </a:r>
          </a:p>
          <a:p>
            <a:r>
              <a:rPr lang="en-US" dirty="0" smtClean="0"/>
              <a:t>Retrieve R using R=</a:t>
            </a:r>
            <a:r>
              <a:rPr lang="en-US" dirty="0" err="1" smtClean="0"/>
              <a:t>aA</a:t>
            </a:r>
            <a:r>
              <a:rPr lang="en-US" baseline="30000" dirty="0" err="1" smtClean="0"/>
              <a:t>b</a:t>
            </a:r>
            <a:r>
              <a:rPr lang="en-US" baseline="-25000" dirty="0" smtClean="0"/>
              <a:t>,</a:t>
            </a:r>
            <a:r>
              <a:rPr lang="en-US" dirty="0" smtClean="0"/>
              <a:t> </a:t>
            </a:r>
            <a:r>
              <a:rPr lang="en-US" dirty="0"/>
              <a:t>after </a:t>
            </a:r>
            <a:r>
              <a:rPr lang="en-US" dirty="0" err="1" smtClean="0"/>
              <a:t>Ryzhkov</a:t>
            </a:r>
            <a:r>
              <a:rPr lang="en-US" dirty="0" smtClean="0"/>
              <a:t> et al. </a:t>
            </a:r>
            <a:endParaRPr lang="en-US" baseline="30000" dirty="0" smtClean="0"/>
          </a:p>
          <a:p>
            <a:r>
              <a:rPr lang="en-US" dirty="0" smtClean="0"/>
              <a:t>Verifies very nicely across many values of R against the Oklahoma </a:t>
            </a:r>
            <a:r>
              <a:rPr lang="en-US" dirty="0" err="1" smtClean="0"/>
              <a:t>Mesonet</a:t>
            </a:r>
            <a:r>
              <a:rPr lang="en-US" dirty="0" smtClean="0"/>
              <a:t>, ARM and NASA rain measurements. 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Quantitative rainfall metrics for comparing volumetric rainfall retrievals to fine scale models, EGU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36F23C-82CF-A048-96CB-EFF702FCE379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38687" y="228600"/>
            <a:ext cx="3871913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sgpcsapr_cmac.b1.radar_rain_comp_all_point_events.png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9200" y="3048000"/>
            <a:ext cx="3221522" cy="299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61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Quantitative rainfall metrics for comparing volumetric rainfall retrievals to fine scale models, EGU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36F23C-82CF-A048-96CB-EFF702FCE379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7" name="Picture 6" descr="Macintosh HD:Users:scollis:results:qpe:sgpcsaprqpeI7.c0.20110520.110100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1672"/>
          <a:stretch/>
        </p:blipFill>
        <p:spPr bwMode="auto">
          <a:xfrm>
            <a:off x="269440" y="381000"/>
            <a:ext cx="8497556" cy="601979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84832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5410200" cy="1143000"/>
          </a:xfrm>
        </p:spPr>
        <p:txBody>
          <a:bodyPr/>
          <a:lstStyle/>
          <a:p>
            <a:r>
              <a:rPr lang="en-US" dirty="0" smtClean="0"/>
              <a:t>The challenge of using precipitation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5029200" cy="4525963"/>
          </a:xfrm>
        </p:spPr>
        <p:txBody>
          <a:bodyPr/>
          <a:lstStyle/>
          <a:p>
            <a:r>
              <a:rPr lang="en-US" dirty="0" smtClean="0"/>
              <a:t>A typical field campaign for ARM involves the generation of a forcing data set for the initialization and periodic nudging of fine scale models.</a:t>
            </a:r>
          </a:p>
          <a:p>
            <a:r>
              <a:rPr lang="en-US" dirty="0" smtClean="0"/>
              <a:t>An input for this is domain averaged rainfall, commonly derived from Radar.</a:t>
            </a:r>
          </a:p>
          <a:p>
            <a:r>
              <a:rPr lang="en-US" dirty="0" smtClean="0"/>
              <a:t>This complicated model derived rainfall to observed rainfall comparison.</a:t>
            </a:r>
          </a:p>
          <a:p>
            <a:r>
              <a:rPr lang="en-US" dirty="0" smtClean="0"/>
              <a:t>We want a metric of model health (how representative of the “real” processes).</a:t>
            </a:r>
          </a:p>
          <a:p>
            <a:r>
              <a:rPr lang="en-US" dirty="0" smtClean="0"/>
              <a:t>We are interested in using fine scale models for process studies. Insensitive to timing and location, we need a metric that reflects this.</a:t>
            </a:r>
          </a:p>
          <a:p>
            <a:r>
              <a:rPr lang="en-US" dirty="0" smtClean="0"/>
              <a:t>The </a:t>
            </a:r>
            <a:r>
              <a:rPr lang="en-US" b="1" i="1" dirty="0" smtClean="0"/>
              <a:t>simple</a:t>
            </a:r>
            <a:r>
              <a:rPr lang="en-US" b="1" dirty="0" smtClean="0"/>
              <a:t> </a:t>
            </a:r>
            <a:r>
              <a:rPr lang="en-US" dirty="0" smtClean="0"/>
              <a:t>idea is to look at morphological qualities as a function of rainfall intensity.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Quantitative rainfall metrics for comparing volumetric rainfall retrievals to fine scale models, EGU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36F23C-82CF-A048-96CB-EFF702FCE379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574465"/>
            <a:ext cx="3352800" cy="582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43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Rainmap</a:t>
            </a:r>
            <a:r>
              <a:rPr lang="en-US" dirty="0" smtClean="0"/>
              <a:t> </a:t>
            </a:r>
            <a:r>
              <a:rPr lang="en-US" dirty="0" err="1" smtClean="0"/>
              <a:t>thresholding</a:t>
            </a:r>
            <a:r>
              <a:rPr lang="en-US" dirty="0" smtClean="0"/>
              <a:t>, 20</a:t>
            </a:r>
            <a:r>
              <a:rPr lang="en-US" baseline="30000" dirty="0" smtClean="0"/>
              <a:t>th</a:t>
            </a:r>
            <a:r>
              <a:rPr lang="en-US" dirty="0" smtClean="0"/>
              <a:t> of May 2011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3657600" cy="4525963"/>
          </a:xfrm>
        </p:spPr>
        <p:txBody>
          <a:bodyPr/>
          <a:lstStyle/>
          <a:p>
            <a:r>
              <a:rPr lang="en-US" dirty="0" smtClean="0"/>
              <a:t>This analysis of the same </a:t>
            </a:r>
            <a:r>
              <a:rPr lang="en-US" dirty="0" err="1" smtClean="0"/>
              <a:t>timestep</a:t>
            </a:r>
            <a:r>
              <a:rPr lang="en-US" dirty="0" smtClean="0"/>
              <a:t> presented before reveals a fascinating dual peaked structure!</a:t>
            </a:r>
          </a:p>
          <a:p>
            <a:r>
              <a:rPr lang="en-US" dirty="0" smtClean="0"/>
              <a:t>The first peak in N(R) is due to the detail on the trailing </a:t>
            </a:r>
            <a:r>
              <a:rPr lang="en-US" dirty="0" err="1" smtClean="0"/>
              <a:t>stratiform</a:t>
            </a:r>
            <a:r>
              <a:rPr lang="en-US" dirty="0" smtClean="0"/>
              <a:t> region.</a:t>
            </a:r>
          </a:p>
          <a:p>
            <a:r>
              <a:rPr lang="en-US" dirty="0" smtClean="0"/>
              <a:t>The second broad peak occurs when features on the leading edge are resolved (into separate convective cores).</a:t>
            </a:r>
          </a:p>
          <a:p>
            <a:r>
              <a:rPr lang="en-US" dirty="0" smtClean="0"/>
              <a:t>The valley between represents the convective/</a:t>
            </a:r>
            <a:r>
              <a:rPr lang="en-US" dirty="0" err="1" smtClean="0"/>
              <a:t>stratiform</a:t>
            </a:r>
            <a:r>
              <a:rPr lang="en-US" dirty="0" smtClean="0"/>
              <a:t> separation between the broad line and trailing rainfall.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Quantitative rainfall metrics for comparing volumetric rainfall retrievals to fine scale models, EGU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36F23C-82CF-A048-96CB-EFF702FCE379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900" y="1092517"/>
            <a:ext cx="5245100" cy="500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85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Rainmap</a:t>
            </a:r>
            <a:r>
              <a:rPr lang="en-US" dirty="0" smtClean="0"/>
              <a:t> </a:t>
            </a:r>
            <a:r>
              <a:rPr lang="en-US" dirty="0" err="1" smtClean="0"/>
              <a:t>thresholding</a:t>
            </a:r>
            <a:r>
              <a:rPr lang="en-US" dirty="0" smtClean="0"/>
              <a:t>, 20</a:t>
            </a:r>
            <a:r>
              <a:rPr lang="en-US" baseline="30000" dirty="0" smtClean="0"/>
              <a:t>th</a:t>
            </a:r>
            <a:r>
              <a:rPr lang="en-US" dirty="0" smtClean="0"/>
              <a:t> of May 2011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Quantitative rainfall metrics for comparing volumetric rainfall retrievals to fine scale models, EGU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36F23C-82CF-A048-96CB-EFF702FCE379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463" y="990600"/>
            <a:ext cx="5487537" cy="38100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228600" y="1143000"/>
            <a:ext cx="3657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Wingdings" charset="0"/>
              <a:buChar char="§"/>
              <a:defRPr sz="18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16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Char char="–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1F497D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mtClean="0"/>
              <a:t>This analysis of the same timestep presented before reveals a fascinating dual peaked structure!</a:t>
            </a:r>
          </a:p>
          <a:p>
            <a:r>
              <a:rPr lang="en-US" smtClean="0"/>
              <a:t>The first peak in N(R) is due to the detail on the trailing stratiform region.</a:t>
            </a:r>
          </a:p>
          <a:p>
            <a:r>
              <a:rPr lang="en-US" smtClean="0"/>
              <a:t>The second broad peak occurs when features on the leading edge are resolved (into separate convective cores).</a:t>
            </a:r>
          </a:p>
          <a:p>
            <a:r>
              <a:rPr lang="en-US" smtClean="0"/>
              <a:t>The valley between represents the convective/stratiform separation between the broad line and trailing rainfall.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4953000"/>
            <a:ext cx="46609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033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ue_2007">
  <a:themeElements>
    <a:clrScheme name="Custom 7">
      <a:dk1>
        <a:srgbClr val="616161"/>
      </a:dk1>
      <a:lt1>
        <a:srgbClr val="FFFFFF"/>
      </a:lt1>
      <a:dk2>
        <a:srgbClr val="1F497D"/>
      </a:dk2>
      <a:lt2>
        <a:srgbClr val="D2D2D2"/>
      </a:lt2>
      <a:accent1>
        <a:srgbClr val="A6C4DE"/>
      </a:accent1>
      <a:accent2>
        <a:srgbClr val="D8AC28"/>
      </a:accent2>
      <a:accent3>
        <a:srgbClr val="A22B38"/>
      </a:accent3>
      <a:accent4>
        <a:srgbClr val="7AB800"/>
      </a:accent4>
      <a:accent5>
        <a:srgbClr val="9D7D9E"/>
      </a:accent5>
      <a:accent6>
        <a:srgbClr val="BF5C28"/>
      </a:accent6>
      <a:hlink>
        <a:srgbClr val="4D8ABE"/>
      </a:hlink>
      <a:folHlink>
        <a:srgbClr val="4D8ABE"/>
      </a:folHlink>
    </a:clrScheme>
    <a:fontScheme name="Blue design">
      <a:majorFont>
        <a:latin typeface="Trebuchet MS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</a:defRPr>
        </a:defPPr>
      </a:lstStyle>
    </a:lnDef>
  </a:objectDefaults>
  <a:extraClrSchemeLst>
    <a:extraClrScheme>
      <a:clrScheme name="Blue design 1">
        <a:dk1>
          <a:srgbClr val="616161"/>
        </a:dk1>
        <a:lt1>
          <a:srgbClr val="FFFFFF"/>
        </a:lt1>
        <a:dk2>
          <a:srgbClr val="1F497D"/>
        </a:dk2>
        <a:lt2>
          <a:srgbClr val="D2D2D2"/>
        </a:lt2>
        <a:accent1>
          <a:srgbClr val="5C0426"/>
        </a:accent1>
        <a:accent2>
          <a:srgbClr val="9D7D9E"/>
        </a:accent2>
        <a:accent3>
          <a:srgbClr val="FFFFFF"/>
        </a:accent3>
        <a:accent4>
          <a:srgbClr val="525252"/>
        </a:accent4>
        <a:accent5>
          <a:srgbClr val="B5AAAC"/>
        </a:accent5>
        <a:accent6>
          <a:srgbClr val="8E718F"/>
        </a:accent6>
        <a:hlink>
          <a:srgbClr val="253D51"/>
        </a:hlink>
        <a:folHlink>
          <a:srgbClr val="0D204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Custom 11">
      <a:dk1>
        <a:srgbClr val="616161"/>
      </a:dk1>
      <a:lt1>
        <a:sysClr val="window" lastClr="FFFFFF"/>
      </a:lt1>
      <a:dk2>
        <a:srgbClr val="1F497D"/>
      </a:dk2>
      <a:lt2>
        <a:srgbClr val="D2D2D2"/>
      </a:lt2>
      <a:accent1>
        <a:srgbClr val="A6C4DE"/>
      </a:accent1>
      <a:accent2>
        <a:srgbClr val="D8AC28"/>
      </a:accent2>
      <a:accent3>
        <a:srgbClr val="A22B38"/>
      </a:accent3>
      <a:accent4>
        <a:srgbClr val="7AB800"/>
      </a:accent4>
      <a:accent5>
        <a:srgbClr val="4B7D9E"/>
      </a:accent5>
      <a:accent6>
        <a:srgbClr val="BF5C28"/>
      </a:accent6>
      <a:hlink>
        <a:srgbClr val="4D8ABE"/>
      </a:hlink>
      <a:folHlink>
        <a:srgbClr val="4D8AB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blue_2007.potx</Template>
  <TotalTime>66924</TotalTime>
  <Words>2111</Words>
  <Application>Microsoft Macintosh PowerPoint</Application>
  <PresentationFormat>On-screen Show (4:3)</PresentationFormat>
  <Paragraphs>188</Paragraphs>
  <Slides>17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blue_2007</vt:lpstr>
      <vt:lpstr>Quantitative rainfall metrics for comparing volumetric rainfall retrievals to fine scale models</vt:lpstr>
      <vt:lpstr>ARM, MC3E and the Southern Great Plains.</vt:lpstr>
      <vt:lpstr>The SGP Multi-Scale Observing network</vt:lpstr>
      <vt:lpstr>Working at 5cm in Oklahoma, challenging but rewarding!</vt:lpstr>
      <vt:lpstr>Rainfall rate retrieval  technique</vt:lpstr>
      <vt:lpstr>PowerPoint Presentation</vt:lpstr>
      <vt:lpstr>The challenge of using precipitation</vt:lpstr>
      <vt:lpstr>Rainmap thresholding, 20th of May 2011</vt:lpstr>
      <vt:lpstr>Rainmap thresholding, 20th of May 2011</vt:lpstr>
      <vt:lpstr>Temporal continuity! </vt:lpstr>
      <vt:lpstr>PowerPoint Presentation</vt:lpstr>
      <vt:lpstr>Rainmap results from NU-WRF</vt:lpstr>
      <vt:lpstr>Rainmap results from the Radar</vt:lpstr>
      <vt:lpstr>Rainmap results from the WRF output</vt:lpstr>
      <vt:lpstr>Rainmap results from the WRF output (Morrison)</vt:lpstr>
      <vt:lpstr>Advertisements!</vt:lpstr>
      <vt:lpstr>PowerPoint Presentation</vt:lpstr>
    </vt:vector>
  </TitlesOfParts>
  <Company>Argonne National Laboratory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Scott Collis</dc:creator>
  <cp:lastModifiedBy>Scott Collis</cp:lastModifiedBy>
  <cp:revision>256</cp:revision>
  <dcterms:created xsi:type="dcterms:W3CDTF">2011-07-06T17:53:10Z</dcterms:created>
  <dcterms:modified xsi:type="dcterms:W3CDTF">2013-04-11T07:47:20Z</dcterms:modified>
</cp:coreProperties>
</file>